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0" r:id="rId3"/>
    <p:sldId id="273" r:id="rId4"/>
    <p:sldId id="265" r:id="rId5"/>
    <p:sldId id="288" r:id="rId6"/>
    <p:sldId id="282" r:id="rId7"/>
    <p:sldId id="278" r:id="rId8"/>
    <p:sldId id="290" r:id="rId9"/>
    <p:sldId id="293" r:id="rId10"/>
    <p:sldId id="294" r:id="rId11"/>
    <p:sldId id="295" r:id="rId12"/>
    <p:sldId id="296" r:id="rId13"/>
    <p:sldId id="300" r:id="rId14"/>
    <p:sldId id="271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466"/>
    <a:srgbClr val="A54CFE"/>
    <a:srgbClr val="70037C"/>
    <a:srgbClr val="D30392"/>
    <a:srgbClr val="F78484"/>
    <a:srgbClr val="7B02F7"/>
    <a:srgbClr val="CB98FE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719" autoAdjust="0"/>
  </p:normalViewPr>
  <p:slideViewPr>
    <p:cSldViewPr snapToGrid="0" showGuides="1">
      <p:cViewPr varScale="1">
        <p:scale>
          <a:sx n="107" d="100"/>
          <a:sy n="107" d="100"/>
        </p:scale>
        <p:origin x="810" y="10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52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7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0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4/16/2021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4/16/2021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6.googleusercontent.com/GKyo_aDt4jMnbrEPFhev2mfCEx0Jz0BXVRgQNKmq6fY7ZG_NpNN-a7FY8voA1nidCj-avDSuo7cE9YVdY0HYVihr_LORQFj1qPJ8AphiIM1fIsC5X3yI0l4hZCKgUOX-5ZtZkulZTPo">
            <a:extLst>
              <a:ext uri="{FF2B5EF4-FFF2-40B4-BE49-F238E27FC236}">
                <a16:creationId xmlns:a16="http://schemas.microsoft.com/office/drawing/2014/main" id="{2AA86A1C-E26E-2C40-BBB7-AC989447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66"/>
            <a:ext cx="121914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 rot="21122508">
            <a:off x="3743502" y="381261"/>
            <a:ext cx="91150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Demi" panose="020B0703020102020204" pitchFamily="34" charset="0"/>
                <a:ea typeface="Gadugi" panose="020B0502040204020203" pitchFamily="34" charset="0"/>
              </a:rPr>
              <a:t>Команд</a:t>
            </a:r>
            <a:r>
              <a:rPr lang="ru-RU" sz="32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Demi" panose="020B0703020102020204" pitchFamily="34" charset="0"/>
              </a:rPr>
              <a:t>а «Кто рискует, тот пьет»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3746912" y="4380695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196251" y="4819427"/>
            <a:ext cx="45231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Бакланова Валерия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Вавилов Дмитрий</a:t>
            </a:r>
          </a:p>
          <a:p>
            <a:r>
              <a:rPr lang="ru-RU" sz="2400" b="1" dirty="0" err="1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Горбецкий</a:t>
            </a:r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 Дмитрий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Козырев Никита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Пономарев Степан</a:t>
            </a:r>
            <a:endParaRPr lang="en-US" sz="2400" b="1" dirty="0">
              <a:ln>
                <a:solidFill>
                  <a:schemeClr val="accent2"/>
                </a:solidFill>
              </a:ln>
              <a:solidFill>
                <a:srgbClr val="0C04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adugi" panose="020B05020402040202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</p:grp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512F73-0920-2247-9E2A-792B7D84FBEB}"/>
              </a:ext>
            </a:extLst>
          </p:cNvPr>
          <p:cNvSpPr/>
          <p:nvPr/>
        </p:nvSpPr>
        <p:spPr>
          <a:xfrm rot="18600002">
            <a:off x="7137400" y="2376530"/>
            <a:ext cx="3764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FFFF"/>
                </a:solidFill>
                <a:latin typeface="Arial" panose="020B0604020202020204" pitchFamily="34" charset="0"/>
              </a:rPr>
              <a:t>Risk Management!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34" y="865134"/>
            <a:ext cx="5952717" cy="29761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36" y="3772790"/>
            <a:ext cx="5952716" cy="30111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095" y="1608690"/>
            <a:ext cx="5180060" cy="3915548"/>
          </a:xfrm>
          <a:prstGeom prst="rect">
            <a:avLst/>
          </a:prstGeom>
        </p:spPr>
      </p:pic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649118" y="200834"/>
            <a:ext cx="10896600" cy="854075"/>
          </a:xfrm>
        </p:spPr>
        <p:txBody>
          <a:bodyPr/>
          <a:lstStyle/>
          <a:p>
            <a:r>
              <a:rPr lang="ru-RU" dirty="0"/>
              <a:t>Оценка риска по </a:t>
            </a:r>
            <a:r>
              <a:rPr lang="ru-RU" dirty="0" err="1"/>
              <a:t>подпортфелю</a:t>
            </a:r>
            <a:r>
              <a:rPr lang="ru-RU" dirty="0"/>
              <a:t> </a:t>
            </a:r>
            <a:r>
              <a:rPr lang="ru-RU" dirty="0" smtClean="0"/>
              <a:t>акций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0" y="924968"/>
            <a:ext cx="5794630" cy="29592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40" y="3822919"/>
            <a:ext cx="5846114" cy="29717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510" y="1673453"/>
            <a:ext cx="5074296" cy="3850785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/>
        </p:nvSpPr>
        <p:spPr>
          <a:xfrm>
            <a:off x="649118" y="200834"/>
            <a:ext cx="10896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ru-RU" dirty="0" smtClean="0"/>
              <a:t>Оценка риска по </a:t>
            </a:r>
            <a:r>
              <a:rPr lang="ru-RU" dirty="0" err="1" smtClean="0"/>
              <a:t>подпортфелю</a:t>
            </a:r>
            <a:r>
              <a:rPr lang="ru-RU" dirty="0" smtClean="0"/>
              <a:t> валют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1" y="924577"/>
            <a:ext cx="5780725" cy="29171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2" y="3841685"/>
            <a:ext cx="5752722" cy="28797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628" y="1716220"/>
            <a:ext cx="5141795" cy="3872897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/>
        </p:nvSpPr>
        <p:spPr>
          <a:xfrm>
            <a:off x="649118" y="200834"/>
            <a:ext cx="10896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ru-RU" dirty="0" smtClean="0"/>
              <a:t>Оценка риска по всему портфелю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748754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549" y="467723"/>
            <a:ext cx="10896600" cy="854075"/>
          </a:xfrm>
        </p:spPr>
        <p:txBody>
          <a:bodyPr/>
          <a:lstStyle/>
          <a:p>
            <a:r>
              <a:rPr lang="en-US" dirty="0" err="1"/>
              <a:t>Backtesting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35550" y="2673023"/>
            <a:ext cx="246292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Акции</a:t>
            </a:r>
            <a:endParaRPr lang="en-US" sz="1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718829" y="1774747"/>
            <a:ext cx="4103716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Franklin Gothic Demi" panose="020B0703020102020204" pitchFamily="34" charset="0"/>
              </a:rPr>
              <a:t>Горизонт прогнозирования </a:t>
            </a:r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10 дней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6" name="Rounded Rectangle 43">
            <a:extLst>
              <a:ext uri="{FF2B5EF4-FFF2-40B4-BE49-F238E27FC236}">
                <a16:creationId xmlns:a16="http://schemas.microsoft.com/office/drawing/2014/main" id="{64977224-0A59-B24A-A743-7BA2AA47DF20}"/>
              </a:ext>
            </a:extLst>
          </p:cNvPr>
          <p:cNvSpPr/>
          <p:nvPr/>
        </p:nvSpPr>
        <p:spPr>
          <a:xfrm>
            <a:off x="435550" y="3767078"/>
            <a:ext cx="246292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Облигации</a:t>
            </a:r>
            <a:endParaRPr lang="en-US" sz="1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7" name="Rounded Rectangle 43">
            <a:extLst>
              <a:ext uri="{FF2B5EF4-FFF2-40B4-BE49-F238E27FC236}">
                <a16:creationId xmlns:a16="http://schemas.microsoft.com/office/drawing/2014/main" id="{E724DC00-1E11-4349-AFAC-00645B08A5FD}"/>
              </a:ext>
            </a:extLst>
          </p:cNvPr>
          <p:cNvSpPr/>
          <p:nvPr/>
        </p:nvSpPr>
        <p:spPr>
          <a:xfrm>
            <a:off x="435549" y="4840474"/>
            <a:ext cx="246292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Валюта</a:t>
            </a:r>
            <a:endParaRPr lang="en-US" sz="1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9" name="Rounded Rectangle 44">
            <a:extLst>
              <a:ext uri="{FF2B5EF4-FFF2-40B4-BE49-F238E27FC236}">
                <a16:creationId xmlns:a16="http://schemas.microsoft.com/office/drawing/2014/main" id="{20D43ADF-54F2-F84A-A2A4-0083BD5CD3EB}"/>
              </a:ext>
            </a:extLst>
          </p:cNvPr>
          <p:cNvSpPr/>
          <p:nvPr/>
        </p:nvSpPr>
        <p:spPr>
          <a:xfrm>
            <a:off x="3334327" y="1772647"/>
            <a:ext cx="384966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Горизонт прогнозирования 1 день 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4289015" y="2635430"/>
            <a:ext cx="10521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1</a:t>
            </a:r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,</a:t>
            </a:r>
            <a:r>
              <a:rPr lang="ru-RU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45</a:t>
            </a:r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4B3881-AD06-9C49-AE69-BFA55AE6776F}"/>
              </a:ext>
            </a:extLst>
          </p:cNvPr>
          <p:cNvSpPr txBox="1"/>
          <p:nvPr/>
        </p:nvSpPr>
        <p:spPr>
          <a:xfrm>
            <a:off x="4289014" y="3767078"/>
            <a:ext cx="86235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2</a:t>
            </a:r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,</a:t>
            </a:r>
            <a:r>
              <a:rPr lang="ru-RU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3</a:t>
            </a:r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E7CA9-BD90-C04F-A5EA-08237442CBFC}"/>
              </a:ext>
            </a:extLst>
          </p:cNvPr>
          <p:cNvSpPr txBox="1"/>
          <p:nvPr/>
        </p:nvSpPr>
        <p:spPr>
          <a:xfrm>
            <a:off x="4289014" y="4770676"/>
            <a:ext cx="86235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8,96</a:t>
            </a:r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FE1A21-FB27-1A41-A2E0-46A3232A79A2}"/>
              </a:ext>
            </a:extLst>
          </p:cNvPr>
          <p:cNvSpPr txBox="1"/>
          <p:nvPr/>
        </p:nvSpPr>
        <p:spPr>
          <a:xfrm>
            <a:off x="8591930" y="2571804"/>
            <a:ext cx="9761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0,24%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E9CF6-DBDD-404A-ADD0-9B9E7A697AAB}"/>
              </a:ext>
            </a:extLst>
          </p:cNvPr>
          <p:cNvSpPr txBox="1"/>
          <p:nvPr/>
        </p:nvSpPr>
        <p:spPr>
          <a:xfrm>
            <a:off x="8591928" y="3698038"/>
            <a:ext cx="9119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0</a:t>
            </a:r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,</a:t>
            </a:r>
            <a:r>
              <a:rPr lang="ru-RU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85</a:t>
            </a:r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4F7EDE-8CF5-9641-972C-643505E45689}"/>
              </a:ext>
            </a:extLst>
          </p:cNvPr>
          <p:cNvSpPr txBox="1"/>
          <p:nvPr/>
        </p:nvSpPr>
        <p:spPr>
          <a:xfrm>
            <a:off x="8591929" y="4680294"/>
            <a:ext cx="9119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7,75%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8" name="Rounded Rectangle 43">
            <a:extLst>
              <a:ext uri="{FF2B5EF4-FFF2-40B4-BE49-F238E27FC236}">
                <a16:creationId xmlns:a16="http://schemas.microsoft.com/office/drawing/2014/main" id="{D884013D-7812-DF48-84DA-12323CC9B8DB}"/>
              </a:ext>
            </a:extLst>
          </p:cNvPr>
          <p:cNvSpPr/>
          <p:nvPr/>
        </p:nvSpPr>
        <p:spPr>
          <a:xfrm>
            <a:off x="435548" y="5934529"/>
            <a:ext cx="246292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Портфель</a:t>
            </a:r>
            <a:endParaRPr lang="en-US" sz="1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30AE51-85BC-B045-8089-CF089C524075}"/>
              </a:ext>
            </a:extLst>
          </p:cNvPr>
          <p:cNvSpPr txBox="1"/>
          <p:nvPr/>
        </p:nvSpPr>
        <p:spPr>
          <a:xfrm>
            <a:off x="4289014" y="5896910"/>
            <a:ext cx="86235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0,36%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2CD84C-EF75-9144-AB69-6B5B098248ED}"/>
              </a:ext>
            </a:extLst>
          </p:cNvPr>
          <p:cNvSpPr txBox="1"/>
          <p:nvPr/>
        </p:nvSpPr>
        <p:spPr>
          <a:xfrm>
            <a:off x="8591929" y="5806528"/>
            <a:ext cx="9119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0,1</a:t>
            </a:r>
            <a:r>
              <a:rPr lang="ru-RU" sz="24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2</a:t>
            </a:r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2" name="Rounded Rectangle 44"/>
          <p:cNvSpPr/>
          <p:nvPr/>
        </p:nvSpPr>
        <p:spPr>
          <a:xfrm>
            <a:off x="3334327" y="1254472"/>
            <a:ext cx="8488218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Процент пробитий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VaR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при уровне значимости 95% и 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alpha 1%</a:t>
            </a:r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5541728" y="2561671"/>
            <a:ext cx="217710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Coverage test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Independence test</a:t>
            </a:r>
            <a:endParaRPr lang="ru-RU" sz="12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5541727" y="3672489"/>
            <a:ext cx="217710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Coverage test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Independence test</a:t>
            </a:r>
            <a:endParaRPr lang="ru-RU" sz="12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5541727" y="4678343"/>
            <a:ext cx="217710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Coverage test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Independence test</a:t>
            </a:r>
            <a:endParaRPr lang="ru-RU" sz="12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5541726" y="5777821"/>
            <a:ext cx="217710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Coverage test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Independence test</a:t>
            </a:r>
            <a:endParaRPr lang="ru-RU" sz="12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9926739" y="2498045"/>
            <a:ext cx="217710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Coverage test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Independence test</a:t>
            </a:r>
            <a:endParaRPr lang="ru-RU" sz="12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9926738" y="3608863"/>
            <a:ext cx="217710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Coverage test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Independence test</a:t>
            </a:r>
            <a:endParaRPr lang="ru-RU" sz="12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9926738" y="4614717"/>
            <a:ext cx="217710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Coverage test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Independence test</a:t>
            </a:r>
            <a:endParaRPr lang="ru-RU" sz="12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9926737" y="5714195"/>
            <a:ext cx="217710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Coverage test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Independence test</a:t>
            </a:r>
            <a:endParaRPr lang="ru-RU" sz="12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7" name="Кольцо 6"/>
          <p:cNvSpPr/>
          <p:nvPr/>
        </p:nvSpPr>
        <p:spPr>
          <a:xfrm>
            <a:off x="7070840" y="2551992"/>
            <a:ext cx="243839" cy="237601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2" name="Знак запрета 41"/>
          <p:cNvSpPr/>
          <p:nvPr/>
        </p:nvSpPr>
        <p:spPr>
          <a:xfrm>
            <a:off x="11422378" y="5725535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3" name="Знак запрета 42"/>
          <p:cNvSpPr/>
          <p:nvPr/>
        </p:nvSpPr>
        <p:spPr>
          <a:xfrm>
            <a:off x="11436527" y="6042481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46" name="Знак запрета 45"/>
          <p:cNvSpPr/>
          <p:nvPr/>
        </p:nvSpPr>
        <p:spPr>
          <a:xfrm>
            <a:off x="7057685" y="5770320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Знак запрета 46"/>
          <p:cNvSpPr/>
          <p:nvPr/>
        </p:nvSpPr>
        <p:spPr>
          <a:xfrm>
            <a:off x="7071834" y="6087266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49" name="Знак запрета 48"/>
          <p:cNvSpPr/>
          <p:nvPr/>
        </p:nvSpPr>
        <p:spPr>
          <a:xfrm>
            <a:off x="11436527" y="3958167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50" name="Знак запрета 49"/>
          <p:cNvSpPr/>
          <p:nvPr/>
        </p:nvSpPr>
        <p:spPr>
          <a:xfrm>
            <a:off x="7065919" y="3677135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2" name="Знак запрета 51"/>
          <p:cNvSpPr/>
          <p:nvPr/>
        </p:nvSpPr>
        <p:spPr>
          <a:xfrm>
            <a:off x="7071834" y="4002952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54" name="Знак запрета 53"/>
          <p:cNvSpPr/>
          <p:nvPr/>
        </p:nvSpPr>
        <p:spPr>
          <a:xfrm>
            <a:off x="11430612" y="4627785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6" name="Знак запрета 55"/>
          <p:cNvSpPr/>
          <p:nvPr/>
        </p:nvSpPr>
        <p:spPr>
          <a:xfrm>
            <a:off x="7065919" y="4672570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7" name="Знак запрета 66"/>
          <p:cNvSpPr/>
          <p:nvPr/>
        </p:nvSpPr>
        <p:spPr>
          <a:xfrm>
            <a:off x="11423581" y="2842095"/>
            <a:ext cx="243840" cy="22878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>
              <a:solidFill>
                <a:schemeClr val="tx1"/>
              </a:solidFill>
            </a:endParaRPr>
          </a:p>
        </p:txBody>
      </p:sp>
      <p:sp>
        <p:nvSpPr>
          <p:cNvPr id="70" name="Кольцо 69"/>
          <p:cNvSpPr/>
          <p:nvPr/>
        </p:nvSpPr>
        <p:spPr>
          <a:xfrm>
            <a:off x="11424682" y="3611559"/>
            <a:ext cx="243839" cy="237601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1" name="Кольцо 70"/>
          <p:cNvSpPr/>
          <p:nvPr/>
        </p:nvSpPr>
        <p:spPr>
          <a:xfrm>
            <a:off x="7071454" y="2846399"/>
            <a:ext cx="243839" cy="237601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2" name="Кольцо 71"/>
          <p:cNvSpPr/>
          <p:nvPr/>
        </p:nvSpPr>
        <p:spPr>
          <a:xfrm>
            <a:off x="7065920" y="5002622"/>
            <a:ext cx="243839" cy="237601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3" name="Кольцо 72"/>
          <p:cNvSpPr/>
          <p:nvPr/>
        </p:nvSpPr>
        <p:spPr>
          <a:xfrm>
            <a:off x="11434355" y="4955342"/>
            <a:ext cx="243839" cy="237601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8" name="Кольцо 47"/>
          <p:cNvSpPr/>
          <p:nvPr/>
        </p:nvSpPr>
        <p:spPr>
          <a:xfrm>
            <a:off x="11415534" y="2507133"/>
            <a:ext cx="243839" cy="237601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ru-RU" sz="6000" dirty="0">
                <a:solidFill>
                  <a:schemeClr val="bg1"/>
                </a:solidFill>
              </a:rPr>
              <a:t>Спасибо за внимание!</a:t>
            </a:r>
            <a:endParaRPr lang="en-US" sz="6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/>
          <a:lstStyle/>
          <a:p>
            <a:r>
              <a:rPr lang="ru-RU" dirty="0">
                <a:solidFill>
                  <a:srgbClr val="0C0466"/>
                </a:solidFill>
              </a:rPr>
              <a:t>Команда</a:t>
            </a:r>
            <a:endParaRPr lang="en-US" dirty="0">
              <a:solidFill>
                <a:srgbClr val="0C04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1D2A9A-F1F1-2F48-96E7-233CF048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872" y="1846627"/>
            <a:ext cx="1689275" cy="2356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B9795-3410-7A45-BF23-D1FBA67D6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402" y="1848508"/>
            <a:ext cx="1873679" cy="23561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9BDC39-BB12-294F-AE7E-C510F6EF9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1" t="10769" r="7220" b="23842"/>
          <a:stretch/>
        </p:blipFill>
        <p:spPr>
          <a:xfrm>
            <a:off x="7387073" y="1846627"/>
            <a:ext cx="1833606" cy="23561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D9C1B7-F94F-FA42-9A04-8AADA9AD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85" y="1846627"/>
            <a:ext cx="1811064" cy="23561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1E03DE-02DF-6443-8EFA-838B17951CDE}"/>
              </a:ext>
            </a:extLst>
          </p:cNvPr>
          <p:cNvSpPr txBox="1"/>
          <p:nvPr/>
        </p:nvSpPr>
        <p:spPr>
          <a:xfrm>
            <a:off x="5176631" y="4323252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Козырев Никита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426F43-89C3-DE42-B161-4A744B05E089}"/>
              </a:ext>
            </a:extLst>
          </p:cNvPr>
          <p:cNvSpPr txBox="1"/>
          <p:nvPr/>
        </p:nvSpPr>
        <p:spPr>
          <a:xfrm>
            <a:off x="2699867" y="4323250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 err="1">
                <a:solidFill>
                  <a:srgbClr val="0C0466"/>
                </a:solidFill>
              </a:rPr>
              <a:t>Горбецкий</a:t>
            </a:r>
            <a:r>
              <a:rPr lang="ru-RU" sz="1600" b="1" dirty="0">
                <a:solidFill>
                  <a:srgbClr val="0C0466"/>
                </a:solidFill>
              </a:rPr>
              <a:t> Дмитрий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7F6BD8-7A35-D847-916B-967C21A9D394}"/>
              </a:ext>
            </a:extLst>
          </p:cNvPr>
          <p:cNvSpPr txBox="1"/>
          <p:nvPr/>
        </p:nvSpPr>
        <p:spPr>
          <a:xfrm>
            <a:off x="9848637" y="4323252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Вавилов Дмитрий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4C45B-17F5-D048-88D5-8818A16EFE90}"/>
              </a:ext>
            </a:extLst>
          </p:cNvPr>
          <p:cNvSpPr txBox="1"/>
          <p:nvPr/>
        </p:nvSpPr>
        <p:spPr>
          <a:xfrm>
            <a:off x="7411976" y="4323253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Бакланова Валерия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B4D7F-A24C-3C4D-9C3D-0B5BC0932250}"/>
              </a:ext>
            </a:extLst>
          </p:cNvPr>
          <p:cNvSpPr txBox="1"/>
          <p:nvPr/>
        </p:nvSpPr>
        <p:spPr>
          <a:xfrm>
            <a:off x="512280" y="4323251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Пономарев Степан</a:t>
            </a:r>
            <a:endParaRPr lang="en-US" sz="1600" b="1" dirty="0">
              <a:solidFill>
                <a:srgbClr val="0C0466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15AF70-712C-FA40-937C-215364DE6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870" y="1846627"/>
            <a:ext cx="1939480" cy="23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673956" cy="1242398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548957" y="1129309"/>
            <a:ext cx="6189180" cy="41242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ru-RU" sz="2400" u="sng" dirty="0">
                <a:solidFill>
                  <a:srgbClr val="0C0466"/>
                </a:solidFill>
                <a:latin typeface="Franklin Gothic Demi" panose="020B0703020102020204" pitchFamily="34" charset="0"/>
              </a:rPr>
              <a:t>Задача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:</a:t>
            </a: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just"/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Построить 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и реализовать модель оценки рыночного риска по портфелю из акций, облигаций и </a:t>
            </a:r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валюты. </a:t>
            </a:r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r>
              <a:rPr lang="ru-RU" sz="2400" u="sng" dirty="0">
                <a:solidFill>
                  <a:srgbClr val="0C0466"/>
                </a:solidFill>
                <a:latin typeface="Franklin Gothic Demi" panose="020B0703020102020204" pitchFamily="34" charset="0"/>
              </a:rPr>
              <a:t>Результаты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:</a:t>
            </a: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just"/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Собран 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и смоделирован портфель из 17 различных активов. На основании выделенных риск факторов с использованием градиентного </a:t>
            </a:r>
            <a:r>
              <a:rPr lang="ru-RU" sz="20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бустинга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и случайного симулирования </a:t>
            </a:r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риск 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факторов проведена оценка </a:t>
            </a:r>
            <a:r>
              <a:rPr lang="ru-RU" sz="20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VaR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на уровне 99% и ES на уровне 97.5%. </a:t>
            </a:r>
            <a:endParaRPr lang="en-US" sz="2000" dirty="0">
              <a:solidFill>
                <a:srgbClr val="FF0000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126BA064-FE49-E847-B13A-A0AD765AE2A8}"/>
              </a:ext>
            </a:extLst>
          </p:cNvPr>
          <p:cNvSpPr/>
          <p:nvPr/>
        </p:nvSpPr>
        <p:spPr>
          <a:xfrm>
            <a:off x="1002302" y="1660525"/>
            <a:ext cx="2318674" cy="788670"/>
          </a:xfrm>
          <a:prstGeom prst="roundRect">
            <a:avLst/>
          </a:prstGeom>
          <a:gradFill flip="none" rotWithShape="1">
            <a:gsLst>
              <a:gs pos="0">
                <a:srgbClr val="0C0466">
                  <a:tint val="66000"/>
                  <a:satMod val="160000"/>
                </a:srgbClr>
              </a:gs>
              <a:gs pos="50000">
                <a:srgbClr val="0C0466">
                  <a:tint val="44500"/>
                  <a:satMod val="160000"/>
                </a:srgbClr>
              </a:gs>
              <a:gs pos="100000">
                <a:srgbClr val="0C0466"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Данные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311129" y="2991362"/>
            <a:ext cx="2014639" cy="30777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Аэрофлот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Газпром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C0466"/>
                </a:solidFill>
              </a:rPr>
              <a:t>Норникель</a:t>
            </a:r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Магнит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МТС</a:t>
            </a:r>
            <a:endParaRPr lang="en-US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ПИК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Полиметалл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C0466"/>
                </a:solidFill>
              </a:rPr>
              <a:t>Россети</a:t>
            </a:r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C0466"/>
                </a:solidFill>
              </a:rPr>
              <a:t>Сбер</a:t>
            </a:r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Яндекс</a:t>
            </a:r>
            <a:endParaRPr lang="en-US" sz="2000" dirty="0">
              <a:solidFill>
                <a:srgbClr val="0C0466"/>
              </a:solidFill>
            </a:endParaRPr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5AE68D6D-2B22-1C41-A88D-D12C8FE68B65}"/>
              </a:ext>
            </a:extLst>
          </p:cNvPr>
          <p:cNvSpPr/>
          <p:nvPr/>
        </p:nvSpPr>
        <p:spPr>
          <a:xfrm>
            <a:off x="1000250" y="2753262"/>
            <a:ext cx="2318674" cy="3603088"/>
          </a:xfrm>
          <a:prstGeom prst="roundRect">
            <a:avLst/>
          </a:prstGeom>
          <a:noFill/>
          <a:ln w="28575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1748954-48FE-994A-8B8A-6D8C33263F57}"/>
              </a:ext>
            </a:extLst>
          </p:cNvPr>
          <p:cNvSpPr txBox="1"/>
          <p:nvPr/>
        </p:nvSpPr>
        <p:spPr>
          <a:xfrm>
            <a:off x="1594096" y="1670899"/>
            <a:ext cx="115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C0466"/>
                </a:solidFill>
              </a:rPr>
              <a:t>Акции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7106294C-4F30-1C45-A7B0-82DC811DCE1B}"/>
              </a:ext>
            </a:extLst>
          </p:cNvPr>
          <p:cNvSpPr/>
          <p:nvPr/>
        </p:nvSpPr>
        <p:spPr>
          <a:xfrm>
            <a:off x="4853570" y="1660525"/>
            <a:ext cx="2318674" cy="788670"/>
          </a:xfrm>
          <a:prstGeom prst="roundRect">
            <a:avLst/>
          </a:prstGeom>
          <a:gradFill flip="none" rotWithShape="1">
            <a:gsLst>
              <a:gs pos="0">
                <a:srgbClr val="0C0466">
                  <a:tint val="66000"/>
                  <a:satMod val="160000"/>
                </a:srgbClr>
              </a:gs>
              <a:gs pos="50000">
                <a:srgbClr val="0C0466">
                  <a:tint val="44500"/>
                  <a:satMod val="160000"/>
                </a:srgbClr>
              </a:gs>
              <a:gs pos="100000">
                <a:srgbClr val="0C0466"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ADF00-33E7-FB41-AE99-2114B07F2BD9}"/>
              </a:ext>
            </a:extLst>
          </p:cNvPr>
          <p:cNvSpPr txBox="1"/>
          <p:nvPr/>
        </p:nvSpPr>
        <p:spPr>
          <a:xfrm>
            <a:off x="5099028" y="1670899"/>
            <a:ext cx="228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C0466"/>
                </a:solidFill>
              </a:rPr>
              <a:t>Облигации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393CFEF0-CA85-344F-A6CD-18BA7C531138}"/>
              </a:ext>
            </a:extLst>
          </p:cNvPr>
          <p:cNvSpPr/>
          <p:nvPr/>
        </p:nvSpPr>
        <p:spPr>
          <a:xfrm>
            <a:off x="4851432" y="4189459"/>
            <a:ext cx="2318674" cy="788670"/>
          </a:xfrm>
          <a:prstGeom prst="roundRect">
            <a:avLst/>
          </a:prstGeom>
          <a:gradFill flip="none" rotWithShape="1">
            <a:gsLst>
              <a:gs pos="0">
                <a:srgbClr val="0C0466">
                  <a:tint val="66000"/>
                  <a:satMod val="160000"/>
                </a:srgbClr>
              </a:gs>
              <a:gs pos="50000">
                <a:srgbClr val="0C0466">
                  <a:tint val="44500"/>
                  <a:satMod val="160000"/>
                </a:srgbClr>
              </a:gs>
              <a:gs pos="100000">
                <a:srgbClr val="0C0466"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5672C8-A609-FC42-8092-093CF01BFC3C}"/>
              </a:ext>
            </a:extLst>
          </p:cNvPr>
          <p:cNvSpPr txBox="1"/>
          <p:nvPr/>
        </p:nvSpPr>
        <p:spPr>
          <a:xfrm>
            <a:off x="5324371" y="4176938"/>
            <a:ext cx="228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C0466"/>
                </a:solidFill>
              </a:rPr>
              <a:t>Валюта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F61D2D-DEA9-E04F-953A-84C52E94C9BB}"/>
              </a:ext>
            </a:extLst>
          </p:cNvPr>
          <p:cNvSpPr txBox="1"/>
          <p:nvPr/>
        </p:nvSpPr>
        <p:spPr>
          <a:xfrm>
            <a:off x="5357070" y="3079528"/>
            <a:ext cx="256034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5 ОФЗ</a:t>
            </a:r>
            <a:endParaRPr lang="en-US" sz="2000" dirty="0">
              <a:solidFill>
                <a:srgbClr val="0C0466"/>
              </a:solidFill>
            </a:endParaRP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47766737-878B-CC49-AF61-BBF044AA66CB}"/>
              </a:ext>
            </a:extLst>
          </p:cNvPr>
          <p:cNvSpPr/>
          <p:nvPr/>
        </p:nvSpPr>
        <p:spPr>
          <a:xfrm>
            <a:off x="4851432" y="2747883"/>
            <a:ext cx="2318674" cy="1069831"/>
          </a:xfrm>
          <a:prstGeom prst="roundRect">
            <a:avLst/>
          </a:prstGeom>
          <a:noFill/>
          <a:ln w="28575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D00317-36F0-1B49-849C-29E46AEE3909}"/>
              </a:ext>
            </a:extLst>
          </p:cNvPr>
          <p:cNvSpPr txBox="1"/>
          <p:nvPr/>
        </p:nvSpPr>
        <p:spPr>
          <a:xfrm>
            <a:off x="5239519" y="5513657"/>
            <a:ext cx="25603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C0466"/>
                </a:solidFill>
              </a:rPr>
              <a:t>CNY/RUB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466"/>
                </a:solidFill>
              </a:rPr>
              <a:t>USD/RUB</a:t>
            </a:r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9F2FED92-C010-F144-8E35-8E2E1751D926}"/>
              </a:ext>
            </a:extLst>
          </p:cNvPr>
          <p:cNvSpPr/>
          <p:nvPr/>
        </p:nvSpPr>
        <p:spPr>
          <a:xfrm>
            <a:off x="4851432" y="5286519"/>
            <a:ext cx="2318674" cy="1069831"/>
          </a:xfrm>
          <a:prstGeom prst="roundRect">
            <a:avLst/>
          </a:prstGeom>
          <a:noFill/>
          <a:ln w="28575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34C10551-865B-334B-80FA-925D0EBB13EE}"/>
              </a:ext>
            </a:extLst>
          </p:cNvPr>
          <p:cNvSpPr/>
          <p:nvPr/>
        </p:nvSpPr>
        <p:spPr>
          <a:xfrm>
            <a:off x="8801329" y="1660525"/>
            <a:ext cx="2318674" cy="788670"/>
          </a:xfrm>
          <a:prstGeom prst="roundRect">
            <a:avLst/>
          </a:prstGeom>
          <a:gradFill flip="none" rotWithShape="1">
            <a:gsLst>
              <a:gs pos="0">
                <a:srgbClr val="0C0466">
                  <a:tint val="66000"/>
                  <a:satMod val="160000"/>
                </a:srgbClr>
              </a:gs>
              <a:gs pos="50000">
                <a:srgbClr val="0C0466">
                  <a:tint val="44500"/>
                  <a:satMod val="160000"/>
                </a:srgbClr>
              </a:gs>
              <a:gs pos="100000">
                <a:srgbClr val="0C0466"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FEC73E-B06B-014D-8065-1F2ED5237FE4}"/>
              </a:ext>
            </a:extLst>
          </p:cNvPr>
          <p:cNvSpPr txBox="1"/>
          <p:nvPr/>
        </p:nvSpPr>
        <p:spPr>
          <a:xfrm>
            <a:off x="8843600" y="1663915"/>
            <a:ext cx="228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C0466"/>
                </a:solidFill>
              </a:rPr>
              <a:t>Риск-факторы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7BA4A2-965A-4B47-9A26-9A9AEF3BE33F}"/>
              </a:ext>
            </a:extLst>
          </p:cNvPr>
          <p:cNvSpPr txBox="1"/>
          <p:nvPr/>
        </p:nvSpPr>
        <p:spPr>
          <a:xfrm>
            <a:off x="8945558" y="2843926"/>
            <a:ext cx="2560343" cy="38779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rgbClr val="0C0466"/>
                </a:solidFill>
              </a:defRPr>
            </a:lvl1pPr>
          </a:lstStyle>
          <a:p>
            <a:r>
              <a:rPr lang="ru-RU" sz="1800" dirty="0"/>
              <a:t>Металлы </a:t>
            </a:r>
            <a:br>
              <a:rPr lang="ru-RU" sz="1800" dirty="0"/>
            </a:br>
            <a:r>
              <a:rPr lang="en-US" sz="1600" dirty="0"/>
              <a:t>(</a:t>
            </a:r>
            <a:r>
              <a:rPr lang="ru-RU" sz="1600" dirty="0"/>
              <a:t>золото, серебро,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ru-RU" sz="1600" dirty="0"/>
              <a:t>платина, палладий</a:t>
            </a:r>
            <a:r>
              <a:rPr lang="en-US" sz="1600" dirty="0" smtClean="0"/>
              <a:t>)</a:t>
            </a:r>
          </a:p>
          <a:p>
            <a:r>
              <a:rPr lang="ru-RU" sz="1800" dirty="0" smtClean="0"/>
              <a:t>Доходности бескупонных облигаций</a:t>
            </a:r>
            <a:endParaRPr lang="ru-RU" sz="1800" dirty="0"/>
          </a:p>
          <a:p>
            <a:r>
              <a:rPr lang="ru-RU" sz="1800" dirty="0"/>
              <a:t>Нефть </a:t>
            </a:r>
            <a:r>
              <a:rPr lang="en-US" sz="1800" dirty="0"/>
              <a:t>Brent</a:t>
            </a:r>
            <a:endParaRPr lang="ru-RU" sz="1800" dirty="0"/>
          </a:p>
          <a:p>
            <a:r>
              <a:rPr lang="ru-RU" sz="1800" dirty="0"/>
              <a:t>РТС</a:t>
            </a:r>
          </a:p>
          <a:p>
            <a:r>
              <a:rPr lang="ru-RU" sz="1800" dirty="0"/>
              <a:t>ММВБ</a:t>
            </a:r>
            <a:endParaRPr lang="en-US" sz="1800" dirty="0"/>
          </a:p>
          <a:p>
            <a:r>
              <a:rPr lang="en-US" sz="1800" dirty="0"/>
              <a:t>EUR/RUB</a:t>
            </a:r>
          </a:p>
          <a:p>
            <a:r>
              <a:rPr lang="en-US" sz="1800" dirty="0"/>
              <a:t>JPY/RUB</a:t>
            </a:r>
            <a:endParaRPr lang="ru-RU" sz="1800" dirty="0"/>
          </a:p>
          <a:p>
            <a:r>
              <a:rPr lang="en-US" sz="1800" dirty="0" smtClean="0"/>
              <a:t>GBP/RUB</a:t>
            </a:r>
            <a:endParaRPr lang="ru-RU" sz="1800" dirty="0"/>
          </a:p>
          <a:p>
            <a:endParaRPr lang="ru-RU" sz="1800" dirty="0"/>
          </a:p>
          <a:p>
            <a:endParaRPr lang="en-US" sz="1800" dirty="0"/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E7CDDF6C-CC2D-F848-96BF-03F65273C066}"/>
              </a:ext>
            </a:extLst>
          </p:cNvPr>
          <p:cNvSpPr/>
          <p:nvPr/>
        </p:nvSpPr>
        <p:spPr>
          <a:xfrm>
            <a:off x="8801329" y="2747883"/>
            <a:ext cx="2318674" cy="3603088"/>
          </a:xfrm>
          <a:prstGeom prst="roundRect">
            <a:avLst/>
          </a:prstGeom>
          <a:noFill/>
          <a:ln w="28575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748954-48FE-994A-8B8A-6D8C33263F57}"/>
              </a:ext>
            </a:extLst>
          </p:cNvPr>
          <p:cNvSpPr txBox="1"/>
          <p:nvPr/>
        </p:nvSpPr>
        <p:spPr>
          <a:xfrm>
            <a:off x="989600" y="2079801"/>
            <a:ext cx="231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 smtClean="0"/>
              <a:t>Источник: </a:t>
            </a:r>
            <a:r>
              <a:rPr lang="en-US" sz="1600" i="1" dirty="0" smtClean="0"/>
              <a:t>Yahoo finance</a:t>
            </a:r>
            <a:endParaRPr lang="ru-RU" sz="1600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748954-48FE-994A-8B8A-6D8C33263F57}"/>
              </a:ext>
            </a:extLst>
          </p:cNvPr>
          <p:cNvSpPr txBox="1"/>
          <p:nvPr/>
        </p:nvSpPr>
        <p:spPr>
          <a:xfrm>
            <a:off x="5193460" y="2058646"/>
            <a:ext cx="231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 smtClean="0"/>
              <a:t>Источник: </a:t>
            </a:r>
            <a:r>
              <a:rPr lang="en-US" sz="1600" i="1" dirty="0" err="1" smtClean="0"/>
              <a:t>Finam</a:t>
            </a:r>
            <a:endParaRPr lang="ru-RU" sz="1600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748954-48FE-994A-8B8A-6D8C33263F57}"/>
              </a:ext>
            </a:extLst>
          </p:cNvPr>
          <p:cNvSpPr txBox="1"/>
          <p:nvPr/>
        </p:nvSpPr>
        <p:spPr>
          <a:xfrm>
            <a:off x="4858276" y="4575547"/>
            <a:ext cx="231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 smtClean="0"/>
              <a:t>Источник: </a:t>
            </a:r>
            <a:r>
              <a:rPr lang="en-US" sz="1600" i="1" dirty="0"/>
              <a:t>Yahoo finance</a:t>
            </a:r>
            <a:endParaRPr lang="ru-RU" sz="1600" i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748954-48FE-994A-8B8A-6D8C33263F57}"/>
              </a:ext>
            </a:extLst>
          </p:cNvPr>
          <p:cNvSpPr txBox="1"/>
          <p:nvPr/>
        </p:nvSpPr>
        <p:spPr>
          <a:xfrm>
            <a:off x="8822676" y="2058646"/>
            <a:ext cx="231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 smtClean="0"/>
              <a:t>Источник: </a:t>
            </a:r>
            <a:r>
              <a:rPr lang="en-US" sz="1600" i="1" dirty="0" smtClean="0"/>
              <a:t>MOEX, </a:t>
            </a:r>
            <a:r>
              <a:rPr lang="ru-RU" sz="1600" i="1" dirty="0" smtClean="0"/>
              <a:t>ЦБ</a:t>
            </a:r>
            <a:r>
              <a:rPr lang="en-US" sz="1600" i="1" dirty="0" smtClean="0"/>
              <a:t>, YF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153359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Дескриптивные статистики риск-факторов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18" y="2641152"/>
            <a:ext cx="5785372" cy="42311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17" y="2625213"/>
            <a:ext cx="6726485" cy="42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7" y="45895"/>
            <a:ext cx="10896600" cy="854075"/>
          </a:xfrm>
        </p:spPr>
        <p:txBody>
          <a:bodyPr/>
          <a:lstStyle/>
          <a:p>
            <a:pPr algn="l"/>
            <a:r>
              <a:rPr lang="en-US" dirty="0"/>
              <a:t>PCA</a:t>
            </a: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82010-6AF9-A341-9711-079E1254E1EA}"/>
              </a:ext>
            </a:extLst>
          </p:cNvPr>
          <p:cNvSpPr txBox="1"/>
          <p:nvPr/>
        </p:nvSpPr>
        <p:spPr>
          <a:xfrm>
            <a:off x="299778" y="990972"/>
            <a:ext cx="5460584" cy="24622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Решает задачи: </a:t>
            </a:r>
          </a:p>
          <a:p>
            <a:endParaRPr lang="ru-RU" sz="2000" dirty="0" smtClean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снижение </a:t>
            </a:r>
            <a:endParaRPr lang="ru-RU" sz="2000" dirty="0" smtClean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Размерности</a:t>
            </a:r>
          </a:p>
          <a:p>
            <a:endParaRPr lang="ru-RU" sz="2000" dirty="0" smtClean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устранение </a:t>
            </a:r>
            <a:endParaRPr lang="ru-RU" sz="2000" dirty="0" smtClean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r>
              <a:rPr lang="ru-RU" sz="2000" dirty="0" err="1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скоррелированных</a:t>
            </a:r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 </a:t>
            </a:r>
          </a:p>
          <a:p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признаков</a:t>
            </a:r>
            <a:endParaRPr lang="en-US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071" y="116634"/>
            <a:ext cx="8581231" cy="66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0FB9FE-3431-4FCF-A82C-66C5D8D4E4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BAE676E-A6D2-084C-8D3B-138EFE0DE319}"/>
              </a:ext>
            </a:extLst>
          </p:cNvPr>
          <p:cNvSpPr txBox="1">
            <a:spLocks/>
          </p:cNvSpPr>
          <p:nvPr/>
        </p:nvSpPr>
        <p:spPr>
          <a:xfrm>
            <a:off x="647700" y="403225"/>
            <a:ext cx="10896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ru-RU"/>
              <a:t>Генерация риск-факторов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4AB4BE-1C6C-2146-B89E-34185FA2A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265" y="1205071"/>
            <a:ext cx="3132005" cy="20569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44DC73-7FB5-B44E-AE31-AE60E59A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440" y="3254834"/>
            <a:ext cx="3025830" cy="20376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A55280-96EF-504C-95F1-3943D3A02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728" y="2131295"/>
            <a:ext cx="3321194" cy="213740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46F766-A5B4-3B45-AB38-19489621D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728" y="4268697"/>
            <a:ext cx="3314844" cy="215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5E1B82-21C6-9345-9A05-74086C03D1D9}"/>
              </a:ext>
            </a:extLst>
          </p:cNvPr>
          <p:cNvSpPr txBox="1"/>
          <p:nvPr/>
        </p:nvSpPr>
        <p:spPr>
          <a:xfrm>
            <a:off x="647700" y="1854736"/>
            <a:ext cx="5458632" cy="369331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1. Строим распределение риск-фактора на исторической выборке</a:t>
            </a:r>
            <a:b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</a:b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2. </a:t>
            </a:r>
            <a:r>
              <a:rPr lang="ru-RU" sz="24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Фитим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</a:t>
            </a:r>
            <a:r>
              <a:rPr lang="en-GB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pdf 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теоретического распределения (использовали распределение Стьюдента)</a:t>
            </a:r>
            <a:b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</a:b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3. </a:t>
            </a:r>
            <a:r>
              <a:rPr lang="ru-RU" sz="24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Семплируем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с помощью этого распределения симуляции</a:t>
            </a:r>
          </a:p>
          <a:p>
            <a:endParaRPr lang="en-US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4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Динамика главных компонент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53AEF0-C97E-7C4E-B8F7-71C0C6AF6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6" y="1556029"/>
            <a:ext cx="11339587" cy="45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" y="382609"/>
            <a:ext cx="11544300" cy="854075"/>
          </a:xfrm>
        </p:spPr>
        <p:txBody>
          <a:bodyPr>
            <a:normAutofit/>
          </a:bodyPr>
          <a:lstStyle/>
          <a:p>
            <a:r>
              <a:rPr lang="ru-RU" sz="2800" dirty="0"/>
              <a:t>Количество </a:t>
            </a:r>
            <a:r>
              <a:rPr lang="ru-RU" sz="2800" dirty="0" smtClean="0"/>
              <a:t>облигаций, акций и валют </a:t>
            </a:r>
            <a:r>
              <a:rPr lang="ru-RU" sz="2800" dirty="0"/>
              <a:t>на горизонте инвестирования</a:t>
            </a:r>
            <a:endParaRPr lang="en-US" sz="2800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08" y="1097279"/>
            <a:ext cx="6591358" cy="56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9118" y="200834"/>
            <a:ext cx="10896600" cy="854075"/>
          </a:xfrm>
        </p:spPr>
        <p:txBody>
          <a:bodyPr/>
          <a:lstStyle/>
          <a:p>
            <a:r>
              <a:rPr lang="ru-RU" dirty="0"/>
              <a:t>Оценка риска по </a:t>
            </a:r>
            <a:r>
              <a:rPr lang="ru-RU" dirty="0" err="1"/>
              <a:t>подпортфелю</a:t>
            </a:r>
            <a:r>
              <a:rPr lang="ru-RU" dirty="0"/>
              <a:t> облигаций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0" y="3882389"/>
            <a:ext cx="6027543" cy="297561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1" y="898437"/>
            <a:ext cx="6027543" cy="30379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304" y="1750423"/>
            <a:ext cx="5062770" cy="38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1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{6A19F355-822B-3246-9B43-BAC59C682A1B}tf10001119</Template>
  <TotalTime>1952</TotalTime>
  <Words>337</Words>
  <Application>Microsoft Office PowerPoint</Application>
  <PresentationFormat>Широкоэкранный</PresentationFormat>
  <Paragraphs>134</Paragraphs>
  <Slides>15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Franklin Gothic Demi</vt:lpstr>
      <vt:lpstr>Gadugi</vt:lpstr>
      <vt:lpstr>Office Theme</vt:lpstr>
      <vt:lpstr>Презентация PowerPoint</vt:lpstr>
      <vt:lpstr>Executive Summary</vt:lpstr>
      <vt:lpstr>Данные</vt:lpstr>
      <vt:lpstr>Дескриптивные статистики риск-факторов</vt:lpstr>
      <vt:lpstr>PCA</vt:lpstr>
      <vt:lpstr>Презентация PowerPoint</vt:lpstr>
      <vt:lpstr>Динамика главных компонент</vt:lpstr>
      <vt:lpstr>Количество облигаций, акций и валют на горизонте инвестирования</vt:lpstr>
      <vt:lpstr>Оценка риска по подпортфелю облигаций</vt:lpstr>
      <vt:lpstr>Оценка риска по подпортфелю акций</vt:lpstr>
      <vt:lpstr>Презентация PowerPoint</vt:lpstr>
      <vt:lpstr>Презентация PowerPoint</vt:lpstr>
      <vt:lpstr>Backtesting</vt:lpstr>
      <vt:lpstr>Спасибо за внимание!</vt:lpstr>
      <vt:lpstr>Команда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Горбецкий Дмитрий Иванович</cp:lastModifiedBy>
  <cp:revision>228</cp:revision>
  <dcterms:created xsi:type="dcterms:W3CDTF">2019-06-28T10:05:41Z</dcterms:created>
  <dcterms:modified xsi:type="dcterms:W3CDTF">2021-04-16T16:26:41Z</dcterms:modified>
</cp:coreProperties>
</file>